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12192000"/>
  <p:notesSz cx="6858000" cy="9144000"/>
  <p:embeddedFontLst>
    <p:embeddedFont>
      <p:font typeface="Century Gothic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EE01BE9-9B81-4F35-AA3E-BFB77CB971B9}">
  <a:tblStyle styleId="{AEE01BE9-9B81-4F35-AA3E-BFB77CB971B9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2E6EA"/>
          </a:solidFill>
        </a:fill>
      </a:tcStyle>
    </a:wholeTbl>
    <a:band1H>
      <a:tcTxStyle/>
      <a:tcStyle>
        <a:fill>
          <a:solidFill>
            <a:srgbClr val="E4CAD2"/>
          </a:solidFill>
        </a:fill>
      </a:tcStyle>
    </a:band1H>
    <a:band2H>
      <a:tcTxStyle/>
    </a:band2H>
    <a:band1V>
      <a:tcTxStyle/>
      <a:tcStyle>
        <a:fill>
          <a:solidFill>
            <a:srgbClr val="E4CAD2"/>
          </a:solidFill>
        </a:fill>
      </a:tcStyle>
    </a:band1V>
    <a:band2V>
      <a:tcTxStyle/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CenturyGothic-bold.fntdata"/><Relationship Id="rId52" Type="http://schemas.openxmlformats.org/officeDocument/2006/relationships/font" Target="fonts/CenturyGothic-regular.fntdata"/><Relationship Id="rId11" Type="http://schemas.openxmlformats.org/officeDocument/2006/relationships/slide" Target="slides/slide6.xml"/><Relationship Id="rId55" Type="http://schemas.openxmlformats.org/officeDocument/2006/relationships/font" Target="fonts/CenturyGothic-boldItalic.fntdata"/><Relationship Id="rId10" Type="http://schemas.openxmlformats.org/officeDocument/2006/relationships/slide" Target="slides/slide5.xml"/><Relationship Id="rId54" Type="http://schemas.openxmlformats.org/officeDocument/2006/relationships/font" Target="fonts/CenturyGothic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0" name="Google Shape;120;p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9" name="Google Shape;129;p1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0" name="Google Shape;130;p11"/>
          <p:cNvSpPr txBox="1"/>
          <p:nvPr>
            <p:ph type="title"/>
          </p:nvPr>
        </p:nvSpPr>
        <p:spPr>
          <a:xfrm>
            <a:off x="1154955" y="1693333"/>
            <a:ext cx="3865134" cy="1735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1"/>
          <p:cNvSpPr/>
          <p:nvPr>
            <p:ph idx="2" type="pic"/>
          </p:nvPr>
        </p:nvSpPr>
        <p:spPr>
          <a:xfrm>
            <a:off x="6547870" y="1143000"/>
            <a:ext cx="3227193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2" name="Google Shape;132;p11"/>
          <p:cNvSpPr txBox="1"/>
          <p:nvPr>
            <p:ph idx="1" type="body"/>
          </p:nvPr>
        </p:nvSpPr>
        <p:spPr>
          <a:xfrm>
            <a:off x="1154954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3" name="Google Shape;133;p11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1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9" name="Google Shape;139;p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2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2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7" name="Google Shape;147;p1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8" name="Google Shape;148;p12"/>
          <p:cNvSpPr txBox="1"/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2"/>
          <p:cNvSpPr/>
          <p:nvPr>
            <p:ph idx="2" type="pic"/>
          </p:nvPr>
        </p:nvSpPr>
        <p:spPr>
          <a:xfrm>
            <a:off x="1154954" y="685800"/>
            <a:ext cx="8825659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0" name="Google Shape;150;p12"/>
          <p:cNvSpPr txBox="1"/>
          <p:nvPr>
            <p:ph idx="1" type="body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1" name="Google Shape;151;p12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2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 showMasterSp="0">
  <p:cSld name="Title and Capt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7" name="Google Shape;157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5" name="Google Shape;165;p1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6" name="Google Shape;166;p13"/>
          <p:cNvSpPr txBox="1"/>
          <p:nvPr>
            <p:ph type="title"/>
          </p:nvPr>
        </p:nvSpPr>
        <p:spPr>
          <a:xfrm>
            <a:off x="1148798" y="1063417"/>
            <a:ext cx="8831816" cy="137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3"/>
          <p:cNvSpPr txBox="1"/>
          <p:nvPr>
            <p:ph idx="1" type="body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68" name="Google Shape;168;p13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3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 showMasterSp="0">
  <p:cSld name="Quote with Ca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4" name="Google Shape;174;p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2" name="Google Shape;182;p1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83" name="Google Shape;183;p14"/>
          <p:cNvSpPr txBox="1"/>
          <p:nvPr/>
        </p:nvSpPr>
        <p:spPr>
          <a:xfrm>
            <a:off x="881566" y="607336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84" name="Google Shape;184;p14"/>
          <p:cNvSpPr txBox="1"/>
          <p:nvPr/>
        </p:nvSpPr>
        <p:spPr>
          <a:xfrm>
            <a:off x="9884458" y="2613787"/>
            <a:ext cx="65276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85" name="Google Shape;185;p14"/>
          <p:cNvSpPr txBox="1"/>
          <p:nvPr>
            <p:ph type="title"/>
          </p:nvPr>
        </p:nvSpPr>
        <p:spPr>
          <a:xfrm>
            <a:off x="1581878" y="982134"/>
            <a:ext cx="8453906" cy="2696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4"/>
          <p:cNvSpPr txBox="1"/>
          <p:nvPr>
            <p:ph idx="1" type="body"/>
          </p:nvPr>
        </p:nvSpPr>
        <p:spPr>
          <a:xfrm>
            <a:off x="1945945" y="3678766"/>
            <a:ext cx="773121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87" name="Google Shape;187;p14"/>
          <p:cNvSpPr txBox="1"/>
          <p:nvPr>
            <p:ph idx="2" type="body"/>
          </p:nvPr>
        </p:nvSpPr>
        <p:spPr>
          <a:xfrm>
            <a:off x="1154954" y="5029199"/>
            <a:ext cx="9244897" cy="997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88" name="Google Shape;188;p14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4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5"/>
          <p:cNvSpPr txBox="1"/>
          <p:nvPr>
            <p:ph idx="1" type="body"/>
          </p:nvPr>
        </p:nvSpPr>
        <p:spPr>
          <a:xfrm>
            <a:off x="1154954" y="2603502"/>
            <a:ext cx="314187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5" name="Google Shape;195;p15"/>
          <p:cNvSpPr txBox="1"/>
          <p:nvPr>
            <p:ph idx="2" type="body"/>
          </p:nvPr>
        </p:nvSpPr>
        <p:spPr>
          <a:xfrm>
            <a:off x="1154953" y="3179764"/>
            <a:ext cx="3141879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96" name="Google Shape;196;p15"/>
          <p:cNvSpPr txBox="1"/>
          <p:nvPr>
            <p:ph idx="3" type="body"/>
          </p:nvPr>
        </p:nvSpPr>
        <p:spPr>
          <a:xfrm>
            <a:off x="4512721" y="2603500"/>
            <a:ext cx="314700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7" name="Google Shape;197;p15"/>
          <p:cNvSpPr txBox="1"/>
          <p:nvPr>
            <p:ph idx="4" type="body"/>
          </p:nvPr>
        </p:nvSpPr>
        <p:spPr>
          <a:xfrm>
            <a:off x="4512721" y="3179763"/>
            <a:ext cx="3147009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98" name="Google Shape;198;p15"/>
          <p:cNvSpPr txBox="1"/>
          <p:nvPr>
            <p:ph idx="5" type="body"/>
          </p:nvPr>
        </p:nvSpPr>
        <p:spPr>
          <a:xfrm>
            <a:off x="7888135" y="2603501"/>
            <a:ext cx="314573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9" name="Google Shape;199;p15"/>
          <p:cNvSpPr txBox="1"/>
          <p:nvPr>
            <p:ph idx="6" type="body"/>
          </p:nvPr>
        </p:nvSpPr>
        <p:spPr>
          <a:xfrm>
            <a:off x="7888329" y="3179762"/>
            <a:ext cx="3145536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00" name="Google Shape;200;p15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15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15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5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16"/>
          <p:cNvSpPr txBox="1"/>
          <p:nvPr>
            <p:ph idx="1" type="body"/>
          </p:nvPr>
        </p:nvSpPr>
        <p:spPr>
          <a:xfrm>
            <a:off x="1154954" y="4532844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8" name="Google Shape;208;p16"/>
          <p:cNvSpPr/>
          <p:nvPr>
            <p:ph idx="2" type="pic"/>
          </p:nvPr>
        </p:nvSpPr>
        <p:spPr>
          <a:xfrm>
            <a:off x="1334553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3" type="body"/>
          </p:nvPr>
        </p:nvSpPr>
        <p:spPr>
          <a:xfrm>
            <a:off x="1154954" y="5109106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0" name="Google Shape;210;p16"/>
          <p:cNvSpPr txBox="1"/>
          <p:nvPr>
            <p:ph idx="4" type="body"/>
          </p:nvPr>
        </p:nvSpPr>
        <p:spPr>
          <a:xfrm>
            <a:off x="4568865" y="4532844"/>
            <a:ext cx="3050438" cy="576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1" name="Google Shape;211;p16"/>
          <p:cNvSpPr/>
          <p:nvPr>
            <p:ph idx="5" type="pic"/>
          </p:nvPr>
        </p:nvSpPr>
        <p:spPr>
          <a:xfrm>
            <a:off x="4748462" y="2603500"/>
            <a:ext cx="2691243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6" type="body"/>
          </p:nvPr>
        </p:nvSpPr>
        <p:spPr>
          <a:xfrm>
            <a:off x="4570172" y="5109105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3" name="Google Shape;213;p16"/>
          <p:cNvSpPr txBox="1"/>
          <p:nvPr>
            <p:ph idx="7" type="body"/>
          </p:nvPr>
        </p:nvSpPr>
        <p:spPr>
          <a:xfrm>
            <a:off x="7982775" y="4532845"/>
            <a:ext cx="305109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4" name="Google Shape;214;p16"/>
          <p:cNvSpPr/>
          <p:nvPr>
            <p:ph idx="8" type="pic"/>
          </p:nvPr>
        </p:nvSpPr>
        <p:spPr>
          <a:xfrm>
            <a:off x="8163031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5" name="Google Shape;215;p16"/>
          <p:cNvSpPr txBox="1"/>
          <p:nvPr>
            <p:ph idx="9" type="body"/>
          </p:nvPr>
        </p:nvSpPr>
        <p:spPr>
          <a:xfrm>
            <a:off x="7982775" y="5109104"/>
            <a:ext cx="3051096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16" name="Google Shape;216;p16"/>
          <p:cNvCxnSpPr/>
          <p:nvPr/>
        </p:nvCxnSpPr>
        <p:spPr>
          <a:xfrm>
            <a:off x="440583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16"/>
          <p:cNvCxnSpPr/>
          <p:nvPr/>
        </p:nvCxnSpPr>
        <p:spPr>
          <a:xfrm>
            <a:off x="7797802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16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6"/>
          <p:cNvSpPr txBox="1"/>
          <p:nvPr>
            <p:ph idx="11" type="ftr"/>
          </p:nvPr>
        </p:nvSpPr>
        <p:spPr>
          <a:xfrm>
            <a:off x="561111" y="6391838"/>
            <a:ext cx="3644282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17"/>
          <p:cNvSpPr txBox="1"/>
          <p:nvPr>
            <p:ph idx="1" type="body"/>
          </p:nvPr>
        </p:nvSpPr>
        <p:spPr>
          <a:xfrm rot="5400000">
            <a:off x="3859634" y="-101180"/>
            <a:ext cx="3416300" cy="8825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24" name="Google Shape;224;p17"/>
          <p:cNvSpPr txBox="1"/>
          <p:nvPr>
            <p:ph idx="10" type="dt"/>
          </p:nvPr>
        </p:nvSpPr>
        <p:spPr>
          <a:xfrm>
            <a:off x="10695439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17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9" name="Google Shape;229;p1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38" name="Google Shape;238;p18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39" name="Google Shape;239;p18"/>
          <p:cNvSpPr txBox="1"/>
          <p:nvPr>
            <p:ph type="title"/>
          </p:nvPr>
        </p:nvSpPr>
        <p:spPr>
          <a:xfrm rot="5400000">
            <a:off x="6915922" y="2947779"/>
            <a:ext cx="4748590" cy="14099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8"/>
          <p:cNvSpPr txBox="1"/>
          <p:nvPr>
            <p:ph idx="1" type="body"/>
          </p:nvPr>
        </p:nvSpPr>
        <p:spPr>
          <a:xfrm rot="5400000">
            <a:off x="1908671" y="524749"/>
            <a:ext cx="4748590" cy="6256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1" name="Google Shape;241;p18"/>
          <p:cNvSpPr txBox="1"/>
          <p:nvPr>
            <p:ph idx="10" type="dt"/>
          </p:nvPr>
        </p:nvSpPr>
        <p:spPr>
          <a:xfrm>
            <a:off x="10653104" y="6391838"/>
            <a:ext cx="992135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8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Google Shape;35;p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7" name="Google Shape;37;p4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 rot="5400000">
            <a:off x="10158984" y="1792224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 rot="5400000">
            <a:off x="8951976" y="3227832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 showMasterSp="0">
  <p:cSld name="Name Card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0" name="Google Shape;50;p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8" name="Google Shape;58;p6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9" name="Google Shape;59;p6"/>
          <p:cNvSpPr txBox="1"/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" type="body"/>
          </p:nvPr>
        </p:nvSpPr>
        <p:spPr>
          <a:xfrm>
            <a:off x="1154954" y="5024967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7" name="Google Shape;67;p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75" name="Google Shape;75;p7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77" name="Google Shape;77;p7"/>
          <p:cNvSpPr txBox="1"/>
          <p:nvPr>
            <p:ph type="title"/>
          </p:nvPr>
        </p:nvSpPr>
        <p:spPr>
          <a:xfrm>
            <a:off x="1154954" y="2677645"/>
            <a:ext cx="4351025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1" type="body"/>
          </p:nvPr>
        </p:nvSpPr>
        <p:spPr>
          <a:xfrm>
            <a:off x="6895559" y="2677644"/>
            <a:ext cx="3757545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"/>
          <p:cNvSpPr txBox="1"/>
          <p:nvPr>
            <p:ph idx="1" type="body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6" name="Google Shape;86;p8"/>
          <p:cNvSpPr txBox="1"/>
          <p:nvPr>
            <p:ph idx="2" type="body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7" name="Google Shape;87;p8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9"/>
          <p:cNvSpPr txBox="1"/>
          <p:nvPr>
            <p:ph idx="1" type="body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93" name="Google Shape;93;p9"/>
          <p:cNvSpPr txBox="1"/>
          <p:nvPr>
            <p:ph idx="2" type="body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3" type="body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95" name="Google Shape;95;p9"/>
          <p:cNvSpPr txBox="1"/>
          <p:nvPr>
            <p:ph idx="4" type="body"/>
          </p:nvPr>
        </p:nvSpPr>
        <p:spPr>
          <a:xfrm>
            <a:off x="6208712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96" name="Google Shape;96;p9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1" name="Google Shape;101;p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0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0" name="Google Shape;110;p10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1" name="Google Shape;111;p10"/>
          <p:cNvSpPr txBox="1"/>
          <p:nvPr>
            <p:ph type="title"/>
          </p:nvPr>
        </p:nvSpPr>
        <p:spPr>
          <a:xfrm>
            <a:off x="1154955" y="1295400"/>
            <a:ext cx="279315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0"/>
          <p:cNvSpPr txBox="1"/>
          <p:nvPr>
            <p:ph idx="1" type="body"/>
          </p:nvPr>
        </p:nvSpPr>
        <p:spPr>
          <a:xfrm>
            <a:off x="5781146" y="1447800"/>
            <a:ext cx="5190066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3" name="Google Shape;113;p10"/>
          <p:cNvSpPr txBox="1"/>
          <p:nvPr>
            <p:ph idx="2" type="body"/>
          </p:nvPr>
        </p:nvSpPr>
        <p:spPr>
          <a:xfrm>
            <a:off x="1154954" y="3129280"/>
            <a:ext cx="2793158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4" name="Google Shape;114;p10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0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Google Shape;7;p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" name="Google Shape;16;p1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" type="body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Relationship Id="rId4" Type="http://schemas.openxmlformats.org/officeDocument/2006/relationships/image" Target="../media/image11.jpg"/><Relationship Id="rId5" Type="http://schemas.openxmlformats.org/officeDocument/2006/relationships/image" Target="../media/image20.jpg"/><Relationship Id="rId6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5023" y="1984918"/>
            <a:ext cx="1973766" cy="197376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50" name="Google Shape;25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2577" y="1103971"/>
            <a:ext cx="1315838" cy="136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5" y="114658"/>
            <a:ext cx="3367668" cy="336766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9"/>
          <p:cNvSpPr/>
          <p:nvPr/>
        </p:nvSpPr>
        <p:spPr>
          <a:xfrm>
            <a:off x="1159727" y="3958684"/>
            <a:ext cx="995803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Python Program </a:t>
            </a:r>
            <a:endParaRPr b="0" i="0" sz="54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8269" y="814271"/>
            <a:ext cx="471487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8"/>
          <p:cNvSpPr/>
          <p:nvPr/>
        </p:nvSpPr>
        <p:spPr>
          <a:xfrm>
            <a:off x="1847384" y="3686356"/>
            <a:ext cx="771664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54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Python Features</a:t>
            </a:r>
            <a:endParaRPr b="0" sz="54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Python Features</a:t>
            </a:r>
            <a:endParaRPr/>
          </a:p>
        </p:txBody>
      </p:sp>
      <p:sp>
        <p:nvSpPr>
          <p:cNvPr id="325" name="Google Shape;325;p29"/>
          <p:cNvSpPr/>
          <p:nvPr/>
        </p:nvSpPr>
        <p:spPr>
          <a:xfrm>
            <a:off x="1489045" y="2331715"/>
            <a:ext cx="45304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Simple and Easy to Learn</a:t>
            </a:r>
            <a:endParaRPr b="0" sz="2800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6" name="Google Shape;326;p29"/>
          <p:cNvSpPr/>
          <p:nvPr/>
        </p:nvSpPr>
        <p:spPr>
          <a:xfrm>
            <a:off x="339692" y="2854935"/>
            <a:ext cx="56797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Python is a simple and easy to learn, read &amp; write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ttp://www.plainidea.com/files/6113/5146/8444/easy.jpg" id="327" name="Google Shape;32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8805" y="1848810"/>
            <a:ext cx="3356638" cy="174744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9"/>
          <p:cNvSpPr/>
          <p:nvPr/>
        </p:nvSpPr>
        <p:spPr>
          <a:xfrm>
            <a:off x="6244683" y="2593325"/>
            <a:ext cx="367990" cy="529016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ttps://www.resourcespace.com/knowledge-base/img/knowledge-base/open-source.png" id="329" name="Google Shape;32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561" y="4683512"/>
            <a:ext cx="4014439" cy="192916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9"/>
          <p:cNvSpPr/>
          <p:nvPr/>
        </p:nvSpPr>
        <p:spPr>
          <a:xfrm>
            <a:off x="4960802" y="4862672"/>
            <a:ext cx="41617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Free and Open Source</a:t>
            </a:r>
            <a:endParaRPr b="0" sz="2800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" name="Google Shape;331;p29"/>
          <p:cNvSpPr/>
          <p:nvPr/>
        </p:nvSpPr>
        <p:spPr>
          <a:xfrm rot="10547175">
            <a:off x="4573873" y="5577857"/>
            <a:ext cx="367990" cy="529016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" name="Google Shape;332;p29"/>
          <p:cNvSpPr/>
          <p:nvPr/>
        </p:nvSpPr>
        <p:spPr>
          <a:xfrm>
            <a:off x="5020164" y="5402618"/>
            <a:ext cx="709841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Python is an example of FLOSS(Free/Libre and Open Source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Software) which means one can freely distribute copies of this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software, read it’s source code, modify it, etc.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Python Features</a:t>
            </a:r>
            <a:endParaRPr/>
          </a:p>
        </p:txBody>
      </p:sp>
      <p:sp>
        <p:nvSpPr>
          <p:cNvPr id="338" name="Google Shape;338;p30"/>
          <p:cNvSpPr/>
          <p:nvPr/>
        </p:nvSpPr>
        <p:spPr>
          <a:xfrm>
            <a:off x="1852130" y="2331715"/>
            <a:ext cx="380424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High-level Language</a:t>
            </a:r>
            <a:endParaRPr b="0" sz="2800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" name="Google Shape;339;p30"/>
          <p:cNvSpPr/>
          <p:nvPr/>
        </p:nvSpPr>
        <p:spPr>
          <a:xfrm>
            <a:off x="339692" y="2854935"/>
            <a:ext cx="573105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One does not need to bother about the low-level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details like memory allocation, etc. while writing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	Python Scripts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0" name="Google Shape;340;p30"/>
          <p:cNvSpPr/>
          <p:nvPr/>
        </p:nvSpPr>
        <p:spPr>
          <a:xfrm>
            <a:off x="6244683" y="2593325"/>
            <a:ext cx="367990" cy="529016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p30"/>
          <p:cNvSpPr/>
          <p:nvPr/>
        </p:nvSpPr>
        <p:spPr>
          <a:xfrm>
            <a:off x="5020164" y="4879398"/>
            <a:ext cx="16594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Portable</a:t>
            </a:r>
            <a:endParaRPr b="0" sz="2800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2" name="Google Shape;342;p30"/>
          <p:cNvSpPr/>
          <p:nvPr/>
        </p:nvSpPr>
        <p:spPr>
          <a:xfrm rot="10547175">
            <a:off x="4573873" y="5577857"/>
            <a:ext cx="367990" cy="529016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3" name="Google Shape;343;p30"/>
          <p:cNvSpPr/>
          <p:nvPr/>
        </p:nvSpPr>
        <p:spPr>
          <a:xfrm>
            <a:off x="5020165" y="5402618"/>
            <a:ext cx="717183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Supported by many platforms like Windows CE, Linux, Windows,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FreeBSD, Macintosh, Solaris, OS/2, Amiga, AROS, AS/400, BeOS,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OS/390, PlayStation, etc.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4" name="Google Shape;34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8640" y="2032851"/>
            <a:ext cx="4627757" cy="17454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rustedadvisor.techdata.co.uk/sites/default/files/How%20your%20customers%20can%20support%20multiple%20operating%20systems%20across%20different%20platforms%20with%20an%20EMM%20solution-01.png" id="345" name="Google Shape;34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218" y="4102018"/>
            <a:ext cx="3834514" cy="18124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singlegrain.com/wp-content/uploads/2016/03/SG-Paid-Content-Promotion-A-Comparison-Of-The-Different-Platforms.jpg" id="346" name="Google Shape;34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9218" y="5695663"/>
            <a:ext cx="3834514" cy="1162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Python Features</a:t>
            </a: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52978" y="2225598"/>
            <a:ext cx="75985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Supports different Programming Paradigm </a:t>
            </a:r>
            <a:endParaRPr b="0" sz="2800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339692" y="2854935"/>
            <a:ext cx="698139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Python Supports procedure-oriented programming as well 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          object-oriented programming.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4" name="Google Shape;354;p31"/>
          <p:cNvSpPr/>
          <p:nvPr/>
        </p:nvSpPr>
        <p:spPr>
          <a:xfrm>
            <a:off x="7242641" y="2787584"/>
            <a:ext cx="367990" cy="529016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5" name="Google Shape;355;p31"/>
          <p:cNvSpPr/>
          <p:nvPr/>
        </p:nvSpPr>
        <p:spPr>
          <a:xfrm>
            <a:off x="4905552" y="4879398"/>
            <a:ext cx="188865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Extensible</a:t>
            </a:r>
            <a:endParaRPr b="0" sz="2800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6" name="Google Shape;356;p31"/>
          <p:cNvSpPr/>
          <p:nvPr/>
        </p:nvSpPr>
        <p:spPr>
          <a:xfrm rot="10547175">
            <a:off x="4573873" y="5577857"/>
            <a:ext cx="367990" cy="529016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7" name="Google Shape;357;p31"/>
          <p:cNvSpPr/>
          <p:nvPr/>
        </p:nvSpPr>
        <p:spPr>
          <a:xfrm>
            <a:off x="5020165" y="5402618"/>
            <a:ext cx="717183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Python code can invoke C and C++ libraries, can be called from and C++ programs, can integrate with Java and . Net components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can perform Cross-Language Operations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8" name="Google Shape;35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833" y="1811596"/>
            <a:ext cx="3498620" cy="2086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3778" y="5032744"/>
            <a:ext cx="3227543" cy="161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"/>
          <p:cNvSpPr/>
          <p:nvPr/>
        </p:nvSpPr>
        <p:spPr>
          <a:xfrm>
            <a:off x="825189" y="3686356"/>
            <a:ext cx="1059365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54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Download &amp; Installation</a:t>
            </a:r>
            <a:endParaRPr b="0" sz="54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ttp://btkquality.com/wp-content/uploads/2016/07/380_icon-260x300.png" id="365" name="Google Shape;36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3768" y="1495708"/>
            <a:ext cx="2476500" cy="28575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3"/>
          <p:cNvSpPr txBox="1"/>
          <p:nvPr>
            <p:ph type="title"/>
          </p:nvPr>
        </p:nvSpPr>
        <p:spPr>
          <a:xfrm>
            <a:off x="1154955" y="973668"/>
            <a:ext cx="4677134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Versions :</a:t>
            </a:r>
            <a:endParaRPr/>
          </a:p>
        </p:txBody>
      </p:sp>
      <p:pic>
        <p:nvPicPr>
          <p:cNvPr id="371" name="Google Shape;37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51" y="1680634"/>
            <a:ext cx="11240430" cy="5177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Versions :</a:t>
            </a:r>
            <a:endParaRPr/>
          </a:p>
        </p:txBody>
      </p:sp>
      <p:graphicFrame>
        <p:nvGraphicFramePr>
          <p:cNvPr id="377" name="Google Shape;377;p34"/>
          <p:cNvGraphicFramePr/>
          <p:nvPr/>
        </p:nvGraphicFramePr>
        <p:xfrm>
          <a:off x="1037063" y="28495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{AEE01BE9-9B81-4F35-AA3E-BFB77CB971B9}</a:tableStyleId>
              </a:tblPr>
              <a:tblGrid>
                <a:gridCol w="5268950"/>
                <a:gridCol w="5268950"/>
              </a:tblGrid>
              <a:tr h="461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Python 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Python 3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461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print “Hello World..!”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Print(“Hello World..!”)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461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Less Support Documentation Libraries 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More Support Documentation Libraries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461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Less Performance while Compare to Python3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Better Performance 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461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Not as ready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Ready to Move into the future(Updates)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796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No Full Support for R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eadymade Modules and Libraries 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Full Support of Readymade Modules and Libraries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858319" y="547404"/>
            <a:ext cx="4289977" cy="307674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6"/>
          <p:cNvSpPr/>
          <p:nvPr/>
        </p:nvSpPr>
        <p:spPr>
          <a:xfrm>
            <a:off x="2958381" y="3162480"/>
            <a:ext cx="665438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54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Keywords in Python</a:t>
            </a:r>
            <a:endParaRPr b="0" sz="54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06450"/>
            <a:ext cx="12192000" cy="60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7"/>
          <p:cNvSpPr txBox="1"/>
          <p:nvPr/>
        </p:nvSpPr>
        <p:spPr>
          <a:xfrm>
            <a:off x="0" y="99486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entury Gothic"/>
              <a:buNone/>
            </a:pPr>
            <a:r>
              <a:rPr b="0" i="0" lang="en-US" sz="3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Keywords in Python :</a:t>
            </a:r>
            <a:endParaRPr b="0" i="0" sz="36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1154954" y="2135149"/>
            <a:ext cx="8825659" cy="4890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/>
              <a:t>Python Introduction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/>
              <a:t>Who Uses Python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/>
              <a:t>Python Features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/>
              <a:t>Installations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/>
              <a:t>Keywords in Python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/>
              <a:t>Operators in Python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/>
              <a:t>Flow Control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/>
              <a:t>Functions in Python</a:t>
            </a:r>
            <a:endParaRPr/>
          </a:p>
        </p:txBody>
      </p:sp>
      <p:sp>
        <p:nvSpPr>
          <p:cNvPr id="259" name="Google Shape;259;p20"/>
          <p:cNvSpPr/>
          <p:nvPr/>
        </p:nvSpPr>
        <p:spPr>
          <a:xfrm>
            <a:off x="7016080" y="3800734"/>
            <a:ext cx="338906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53575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Let’s Start</a:t>
            </a:r>
            <a:endParaRPr b="0" i="0" sz="5400" u="none" cap="none" strike="noStrike">
              <a:solidFill>
                <a:srgbClr val="53575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/>
          <p:nvPr/>
        </p:nvSpPr>
        <p:spPr>
          <a:xfrm>
            <a:off x="1847384" y="3686356"/>
            <a:ext cx="771664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54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Operators in Python</a:t>
            </a:r>
            <a:endParaRPr b="0" sz="54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8070" y="2286000"/>
            <a:ext cx="689518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9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Operators in Python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/>
          <p:nvPr/>
        </p:nvSpPr>
        <p:spPr>
          <a:xfrm>
            <a:off x="1981199" y="3218004"/>
            <a:ext cx="771664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Arithmetic Operators</a:t>
            </a:r>
            <a:endParaRPr b="0" sz="54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1"/>
          <p:cNvSpPr txBox="1"/>
          <p:nvPr>
            <p:ph idx="4294967295" type="title"/>
          </p:nvPr>
        </p:nvSpPr>
        <p:spPr>
          <a:xfrm>
            <a:off x="0" y="0"/>
            <a:ext cx="8761413" cy="708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</a:pPr>
            <a:r>
              <a:rPr lang="en-US">
                <a:solidFill>
                  <a:schemeClr val="dk2"/>
                </a:solidFill>
              </a:rPr>
              <a:t>Arithmetic Operators :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6" name="Google Shape;41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8025"/>
            <a:ext cx="12192000" cy="6017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/>
          <p:nvPr>
            <p:ph idx="4294967295" type="title"/>
          </p:nvPr>
        </p:nvSpPr>
        <p:spPr>
          <a:xfrm>
            <a:off x="0" y="0"/>
            <a:ext cx="8761413" cy="708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</a:pPr>
            <a:r>
              <a:rPr lang="en-US">
                <a:solidFill>
                  <a:schemeClr val="dk2"/>
                </a:solidFill>
              </a:rPr>
              <a:t>Arithmetic Operators :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22" name="Google Shape;42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8024"/>
            <a:ext cx="12192000" cy="61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/>
          <p:nvPr/>
        </p:nvSpPr>
        <p:spPr>
          <a:xfrm>
            <a:off x="1981199" y="3195702"/>
            <a:ext cx="771664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Assignment Operators</a:t>
            </a:r>
            <a:endParaRPr b="0" sz="54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4"/>
          <p:cNvSpPr txBox="1"/>
          <p:nvPr>
            <p:ph idx="4294967295" type="title"/>
          </p:nvPr>
        </p:nvSpPr>
        <p:spPr>
          <a:xfrm>
            <a:off x="0" y="0"/>
            <a:ext cx="8761413" cy="708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</a:pPr>
            <a:r>
              <a:rPr lang="en-US">
                <a:solidFill>
                  <a:schemeClr val="dk2"/>
                </a:solidFill>
              </a:rPr>
              <a:t>Assignment Operators :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33" name="Google Shape;43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8025"/>
            <a:ext cx="12192000" cy="61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5"/>
          <p:cNvSpPr/>
          <p:nvPr/>
        </p:nvSpPr>
        <p:spPr>
          <a:xfrm>
            <a:off x="947854" y="3195702"/>
            <a:ext cx="981307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Comparison Operators</a:t>
            </a:r>
            <a:endParaRPr b="0" sz="54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41490"/>
            <a:ext cx="12192000" cy="55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6"/>
          <p:cNvSpPr/>
          <p:nvPr/>
        </p:nvSpPr>
        <p:spPr>
          <a:xfrm>
            <a:off x="-1" y="117799"/>
            <a:ext cx="85306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Comparison Operators :</a:t>
            </a:r>
            <a:endParaRPr b="0" sz="3600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7"/>
          <p:cNvSpPr/>
          <p:nvPr/>
        </p:nvSpPr>
        <p:spPr>
          <a:xfrm>
            <a:off x="947854" y="3195702"/>
            <a:ext cx="981307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Logical Operators</a:t>
            </a:r>
            <a:endParaRPr b="0" sz="54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Introduction :</a:t>
            </a:r>
            <a:endParaRPr/>
          </a:p>
        </p:txBody>
      </p:sp>
      <p:sp>
        <p:nvSpPr>
          <p:cNvPr id="265" name="Google Shape;265;p21"/>
          <p:cNvSpPr txBox="1"/>
          <p:nvPr>
            <p:ph idx="1" type="body"/>
          </p:nvPr>
        </p:nvSpPr>
        <p:spPr>
          <a:xfrm>
            <a:off x="448072" y="2549047"/>
            <a:ext cx="9239961" cy="43089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en-US"/>
              <a:t>Python</a:t>
            </a:r>
            <a:r>
              <a:rPr lang="en-US"/>
              <a:t> is a widely used high-level programming language for general-purpose programming, created by  </a:t>
            </a:r>
            <a:r>
              <a:rPr b="1" lang="en-US" u="sng">
                <a:solidFill>
                  <a:srgbClr val="860C4C"/>
                </a:solidFill>
              </a:rPr>
              <a:t>Guido Van Rossum</a:t>
            </a:r>
            <a:r>
              <a:rPr lang="en-US"/>
              <a:t>  and first released in 1991.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Python is named from name called “Monty Python”.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Python is a simple, easy to learn, powerful, high level and object-oriented programming language.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en-US"/>
              <a:t>Python</a:t>
            </a:r>
            <a:r>
              <a:rPr lang="en-US"/>
              <a:t> is a general purpose programming language created in the late 1980s, and named after Monty </a:t>
            </a:r>
            <a:r>
              <a:rPr b="1" lang="en-US"/>
              <a:t>Python</a:t>
            </a:r>
            <a:r>
              <a:rPr lang="en-US"/>
              <a:t>, that's </a:t>
            </a:r>
            <a:r>
              <a:rPr b="1" lang="en-US"/>
              <a:t>used</a:t>
            </a:r>
            <a:r>
              <a:rPr lang="en-US"/>
              <a:t> by thousands of people to do things from testing microchips at Intel, to powering Instagram, to building video games with the PyGame library.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File:Guido van Rossum OSCON 2006.jpg" id="266" name="Google Shape;26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79429" y="2155371"/>
            <a:ext cx="2512363" cy="3864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8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Logical Operators :</a:t>
            </a:r>
            <a:endParaRPr b="0" sz="3600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5" name="Google Shape;45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00732"/>
            <a:ext cx="12171805" cy="581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9"/>
          <p:cNvSpPr/>
          <p:nvPr/>
        </p:nvSpPr>
        <p:spPr>
          <a:xfrm>
            <a:off x="947854" y="3195702"/>
            <a:ext cx="981307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Bitwise Operators</a:t>
            </a:r>
            <a:endParaRPr b="0" sz="54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23" y="875255"/>
            <a:ext cx="11982450" cy="5860082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0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Bitwise Operators :</a:t>
            </a:r>
            <a:endParaRPr b="0" sz="3600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Bitwise Operators :</a:t>
            </a:r>
            <a:endParaRPr b="0" sz="3600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2" name="Google Shape;47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83836"/>
            <a:ext cx="12192000" cy="5774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2"/>
          <p:cNvSpPr/>
          <p:nvPr/>
        </p:nvSpPr>
        <p:spPr>
          <a:xfrm>
            <a:off x="947854" y="3195702"/>
            <a:ext cx="981307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Identity Operators</a:t>
            </a:r>
            <a:endParaRPr b="0" sz="54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97584"/>
            <a:ext cx="12192000" cy="6060416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3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Identity Operators :</a:t>
            </a:r>
            <a:endParaRPr b="0" sz="3600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4"/>
          <p:cNvSpPr/>
          <p:nvPr/>
        </p:nvSpPr>
        <p:spPr>
          <a:xfrm>
            <a:off x="947854" y="3195702"/>
            <a:ext cx="981307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 Operators</a:t>
            </a:r>
            <a:endParaRPr b="0" sz="54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72480"/>
            <a:ext cx="12192000" cy="588552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5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 Operators :</a:t>
            </a:r>
            <a:endParaRPr b="0" sz="3600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6"/>
          <p:cNvSpPr/>
          <p:nvPr/>
        </p:nvSpPr>
        <p:spPr>
          <a:xfrm>
            <a:off x="3920568" y="3536047"/>
            <a:ext cx="435087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54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Flow Control</a:t>
            </a:r>
            <a:endParaRPr b="0" sz="54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0" name="Google Shape;50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3" y="423280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2744"/>
            <a:ext cx="12122189" cy="6215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/>
        </p:nvSpPr>
        <p:spPr>
          <a:xfrm>
            <a:off x="403467" y="84628"/>
            <a:ext cx="9239961" cy="872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1" i="0" lang="en-US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Python</a:t>
            </a:r>
            <a:r>
              <a:rPr b="0" i="0" lang="en-US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is an interpreted, object-oriented, high-level programming language with dynamic semantics.</a:t>
            </a:r>
            <a:endParaRPr/>
          </a:p>
        </p:txBody>
      </p:sp>
      <p:pic>
        <p:nvPicPr>
          <p:cNvPr id="272" name="Google Shape;27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0871" y="1285876"/>
            <a:ext cx="6757391" cy="5025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784612"/>
            <a:ext cx="12202727" cy="6073388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8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Flow Control :</a:t>
            </a:r>
            <a:endParaRPr b="0" sz="3600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9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Flow Control :</a:t>
            </a:r>
            <a:endParaRPr b="0" sz="3600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7" name="Google Shape;51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797583"/>
            <a:ext cx="12192001" cy="5982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0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Flow Control :</a:t>
            </a:r>
            <a:endParaRPr b="0" sz="3600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3" name="Google Shape;52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80495"/>
            <a:ext cx="12230966" cy="587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1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Flow Control :</a:t>
            </a:r>
            <a:endParaRPr b="0" sz="3600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9" name="Google Shape;52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935888"/>
            <a:ext cx="12192001" cy="5922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2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Flow Control :</a:t>
            </a:r>
            <a:endParaRPr b="0" sz="3600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5" name="Google Shape;53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797584"/>
            <a:ext cx="12170073" cy="6060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3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Flow Control :</a:t>
            </a:r>
            <a:endParaRPr b="0" sz="3600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1" name="Google Shape;54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81720"/>
            <a:ext cx="12193642" cy="597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4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Flow Control :</a:t>
            </a:r>
            <a:endParaRPr b="0" sz="3600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7" name="Google Shape;54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877035"/>
            <a:ext cx="12173010" cy="5980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/>
          <p:nvPr/>
        </p:nvSpPr>
        <p:spPr>
          <a:xfrm>
            <a:off x="2219093" y="2967335"/>
            <a:ext cx="771664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Who Uses Python ?</a:t>
            </a:r>
            <a:endParaRPr b="0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ww.glaad.org/sites/default/files/styles/750px/public/images/2017-03/YouTube-logo-full_color.png?itok=h4u1GdG-" id="287" name="Google Shape;28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041" y="1888060"/>
            <a:ext cx="2424588" cy="127699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5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Using Top Companies:</a:t>
            </a:r>
            <a:endParaRPr/>
          </a:p>
        </p:txBody>
      </p:sp>
      <p:sp>
        <p:nvSpPr>
          <p:cNvPr id="289" name="Google Shape;289;p25"/>
          <p:cNvSpPr/>
          <p:nvPr/>
        </p:nvSpPr>
        <p:spPr>
          <a:xfrm>
            <a:off x="2806920" y="2338078"/>
            <a:ext cx="884408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YouTube is originally Written in Python and MySQL.</a:t>
            </a:r>
            <a:endParaRPr b="0" i="0" sz="2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ttp://thetechnologygeek.org/wp-content/uploads/2016/12/yahoo-logo.png" id="290" name="Google Shape;29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931" y="3031386"/>
            <a:ext cx="2169698" cy="10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5"/>
          <p:cNvSpPr/>
          <p:nvPr/>
        </p:nvSpPr>
        <p:spPr>
          <a:xfrm>
            <a:off x="2806920" y="3265273"/>
            <a:ext cx="46249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Yahoo Maps uses Python.</a:t>
            </a:r>
            <a:endParaRPr b="0" i="0" sz="2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ttps://searchengineland.com/figz/wp-content/seloads/2014/09/Google-16.png" id="292" name="Google Shape;29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31289" y="4052486"/>
            <a:ext cx="3443201" cy="150664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5"/>
          <p:cNvSpPr/>
          <p:nvPr/>
        </p:nvSpPr>
        <p:spPr>
          <a:xfrm>
            <a:off x="2806920" y="4192468"/>
            <a:ext cx="10266026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Many Components of the Google Spider and Search engine are Written in Python.</a:t>
            </a:r>
            <a:endParaRPr b="0" sz="2800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ttps://i.kinja-img.com/gawker-media/image/upload/s--6WdU647A--/c_scale,f_auto,fl_progressive,q_80,w_800/18iy5a43697u3jpg.jpg" id="294" name="Google Shape;29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021" y="5330513"/>
            <a:ext cx="2401608" cy="134489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"/>
          <p:cNvSpPr/>
          <p:nvPr/>
        </p:nvSpPr>
        <p:spPr>
          <a:xfrm>
            <a:off x="2557228" y="5565034"/>
            <a:ext cx="974935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Dropbox web-based file hosting service is implemented using Python</a:t>
            </a:r>
            <a:endParaRPr b="0" sz="2800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>
            <p:ph type="title"/>
          </p:nvPr>
        </p:nvSpPr>
        <p:spPr>
          <a:xfrm>
            <a:off x="575090" y="1076725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Using Top Companies:</a:t>
            </a:r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51" y="1806498"/>
            <a:ext cx="11229278" cy="505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type="title"/>
          </p:nvPr>
        </p:nvSpPr>
        <p:spPr>
          <a:xfrm>
            <a:off x="641998" y="1007122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Using Top Companies:</a:t>
            </a:r>
            <a:endParaRPr/>
          </a:p>
        </p:txBody>
      </p:sp>
      <p:sp>
        <p:nvSpPr>
          <p:cNvPr id="307" name="Google Shape;307;p27"/>
          <p:cNvSpPr txBox="1"/>
          <p:nvPr/>
        </p:nvSpPr>
        <p:spPr>
          <a:xfrm>
            <a:off x="525965" y="2294256"/>
            <a:ext cx="2997819" cy="2406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0" i="0"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NASA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0" i="0"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Walt Disney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0" i="0"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AlphaGene</a:t>
            </a:r>
            <a:endParaRPr b="0" i="0"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0" i="0"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RedHat</a:t>
            </a:r>
            <a:endParaRPr b="0" i="0"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0" i="0"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Nokia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0" i="0"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IBM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ttps://tctechcrunch2011.files.wordpress.com/2017/03/gettyimages-517862941.jpg?w=738" id="308" name="Google Shape;3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6833" y="2294255"/>
            <a:ext cx="2713111" cy="1805065"/>
          </a:xfrm>
          <a:prstGeom prst="rect">
            <a:avLst/>
          </a:prstGeom>
          <a:solidFill>
            <a:srgbClr val="ECECEC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5000" kx="195000" rotWithShape="0" algn="tl" dir="12900000" dist="50800" ky="145000">
              <a:srgbClr val="000000">
                <a:alpha val="29803"/>
              </a:srgbClr>
            </a:outerShdw>
          </a:effectLst>
        </p:spPr>
      </p:pic>
      <p:pic>
        <p:nvPicPr>
          <p:cNvPr descr="http://cdn.playbuzz.com/cdn/dada32e7-8397-4036-8587-29069fd3863d/e1df0d32-2e79-4ab9-aef4-6df7946148a7.jpeg" id="309" name="Google Shape;30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1016" y="3296738"/>
            <a:ext cx="3471269" cy="2520176"/>
          </a:xfrm>
          <a:prstGeom prst="rect">
            <a:avLst/>
          </a:prstGeom>
          <a:solidFill>
            <a:srgbClr val="ECECEC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5000" kx="195000" rotWithShape="0" algn="tl" dir="12900000" dist="50800" ky="145000">
              <a:srgbClr val="000000">
                <a:alpha val="29803"/>
              </a:srgbClr>
            </a:outerShdw>
          </a:effectLst>
        </p:spPr>
      </p:pic>
      <p:pic>
        <p:nvPicPr>
          <p:cNvPr descr="http://www.cooperateur.coop/sites/default/files/image-articles/ag_logo-couleur.jpg" id="310" name="Google Shape;31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2734" y="4700303"/>
            <a:ext cx="3192373" cy="18803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livehacking.com/web/wp-content/uploads/2012/10/red_hat_linux.png" id="311" name="Google Shape;311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445626">
            <a:off x="5825554" y="1501282"/>
            <a:ext cx="2564780" cy="2482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pbs.twimg.com/profile_images/700641246423846912/kd3u3cko.png" id="312" name="Google Shape;312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27621" y="2294255"/>
            <a:ext cx="2864379" cy="2864380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6195" rotWithShape="0" algn="tl" dir="11400000" dist="12700">
              <a:srgbClr val="000000">
                <a:alpha val="32941"/>
              </a:srgbClr>
            </a:outerShdw>
          </a:effectLst>
        </p:spPr>
      </p:pic>
      <p:pic>
        <p:nvPicPr>
          <p:cNvPr descr="https://www.finance-monthly.com/Finance-Monthly/wp-content/uploads/2017/06/IBM-banner.jpg" id="313" name="Google Shape;313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12925" y="5297062"/>
            <a:ext cx="3894338" cy="1557735"/>
          </a:xfrm>
          <a:prstGeom prst="rect">
            <a:avLst/>
          </a:prstGeom>
          <a:solidFill>
            <a:srgbClr val="ECECEC"/>
          </a:solidFill>
          <a:ln cap="sq" cmpd="sng" w="101600">
            <a:solidFill>
              <a:srgbClr val="FDFDF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kx="110000" rotWithShape="0" algn="tl" dir="7560000" dist="37500" sy="98000" ky="200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